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gif>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Gilles Allain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-Gilles Allain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« Saisissez une citation ici. » 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6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ravitation"/>
          <p:cNvSpPr txBox="1"/>
          <p:nvPr>
            <p:ph type="ctrTitle"/>
          </p:nvPr>
        </p:nvSpPr>
        <p:spPr>
          <a:xfrm>
            <a:off x="1270000" y="2032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Gravitation</a:t>
            </a:r>
          </a:p>
        </p:txBody>
      </p:sp>
      <p:sp>
        <p:nvSpPr>
          <p:cNvPr id="120" name="Anne-Cécile Buellet"/>
          <p:cNvSpPr txBox="1"/>
          <p:nvPr>
            <p:ph type="subTitle" sz="quarter" idx="1"/>
          </p:nvPr>
        </p:nvSpPr>
        <p:spPr>
          <a:xfrm>
            <a:off x="1270000" y="36068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Anne-Cécile Buellet</a:t>
            </a:r>
          </a:p>
        </p:txBody>
      </p:sp>
      <p:sp>
        <p:nvSpPr>
          <p:cNvPr id="121" name="Niveau : CPGE, 1ère année…"/>
          <p:cNvSpPr txBox="1"/>
          <p:nvPr/>
        </p:nvSpPr>
        <p:spPr>
          <a:xfrm>
            <a:off x="2401011" y="5203391"/>
            <a:ext cx="8202778" cy="2674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Niveau : </a:t>
            </a:r>
            <a:r>
              <a:rPr b="0"/>
              <a:t>CPGE, 1ère année</a:t>
            </a:r>
          </a:p>
          <a:p>
            <a:pPr/>
            <a:r>
              <a:t>Prérequis : </a:t>
            </a:r>
            <a:r>
              <a:rPr b="0"/>
              <a:t>Systèmes de coordonnées, repère de Frenet</a:t>
            </a:r>
            <a:endParaRPr b="0"/>
          </a:p>
          <a:p>
            <a:pPr/>
            <a:r>
              <a:rPr b="0"/>
              <a:t>Cinématique du point</a:t>
            </a:r>
            <a:endParaRPr b="0"/>
          </a:p>
          <a:p>
            <a:pPr/>
            <a:r>
              <a:rPr b="0"/>
              <a:t>Dynamique du point</a:t>
            </a:r>
            <a:endParaRPr b="0"/>
          </a:p>
          <a:p>
            <a:pPr/>
            <a:r>
              <a:rPr b="0"/>
              <a:t>Théorèmes du moment cinétique et de l’énergie mécanique</a:t>
            </a:r>
            <a:endParaRPr b="0"/>
          </a:p>
          <a:p>
            <a:pPr/>
            <a:r>
              <a:rPr b="0"/>
              <a:t>Forces centrales</a:t>
            </a:r>
            <a:endParaRPr b="0"/>
          </a:p>
        </p:txBody>
      </p:sp>
      <p:sp>
        <p:nvSpPr>
          <p:cNvPr id="122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9" y="3028844"/>
            <a:ext cx="5282656" cy="27086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0673" y="-912"/>
            <a:ext cx="5282656" cy="301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37480" y="13135"/>
            <a:ext cx="6762969" cy="57218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23966" y="5777072"/>
            <a:ext cx="2756868" cy="39586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141675" y="5777072"/>
            <a:ext cx="2817573" cy="39586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3540" y="5777072"/>
            <a:ext cx="3116097" cy="395869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Galilée…"/>
          <p:cNvSpPr txBox="1"/>
          <p:nvPr/>
        </p:nvSpPr>
        <p:spPr>
          <a:xfrm>
            <a:off x="3159014" y="8957061"/>
            <a:ext cx="1758088" cy="829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Galilée</a:t>
            </a:r>
          </a:p>
          <a:p>
            <a:pPr algn="l">
              <a:defRPr b="0"/>
            </a:pPr>
            <a:r>
              <a:t>1564 - 1642</a:t>
            </a:r>
          </a:p>
        </p:txBody>
      </p:sp>
      <p:sp>
        <p:nvSpPr>
          <p:cNvPr id="131" name="Newton 1642 - 1727"/>
          <p:cNvSpPr txBox="1"/>
          <p:nvPr/>
        </p:nvSpPr>
        <p:spPr>
          <a:xfrm>
            <a:off x="8418843" y="8957061"/>
            <a:ext cx="1758087" cy="829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/>
            </a:pPr>
            <a:r>
              <a:t>Newton</a:t>
            </a:r>
            <a:br/>
            <a:r>
              <a:t>1642 - 1727</a:t>
            </a:r>
          </a:p>
        </p:txBody>
      </p:sp>
      <p:sp>
        <p:nvSpPr>
          <p:cNvPr id="132" name="Kepler…"/>
          <p:cNvSpPr txBox="1"/>
          <p:nvPr/>
        </p:nvSpPr>
        <p:spPr>
          <a:xfrm>
            <a:off x="7883743" y="5786022"/>
            <a:ext cx="1758087" cy="1035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Kepler</a:t>
            </a:r>
          </a:p>
          <a:p>
            <a:pPr algn="l">
              <a:defRPr b="0"/>
            </a:pPr>
            <a:r>
              <a:t>1571 - 1630</a:t>
            </a:r>
          </a:p>
        </p:txBody>
      </p:sp>
      <p:sp>
        <p:nvSpPr>
          <p:cNvPr id="133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https://www.youtube.com/watch?v=E43-CfukEgs"/>
          <p:cNvSpPr txBox="1"/>
          <p:nvPr/>
        </p:nvSpPr>
        <p:spPr>
          <a:xfrm>
            <a:off x="1055506" y="8969063"/>
            <a:ext cx="728014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https://www.youtube.com/watch?v=E43-CfukEgs</a:t>
            </a:r>
          </a:p>
        </p:txBody>
      </p:sp>
      <p:pic>
        <p:nvPicPr>
          <p:cNvPr id="136" name="Grav_2pts.png" descr="Grav_2p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1692" y="1910077"/>
            <a:ext cx="8764090" cy="486183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rav_Astre.png" descr="Grav_Ast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6044" y="1657050"/>
            <a:ext cx="7607913" cy="5410482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rav_Orbites.png" descr="Grav_Orbit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189" y="2178050"/>
            <a:ext cx="5080001" cy="5397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Grav_Ep_eff.gif" descr="Grav_Ep_eff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50308" y="2226582"/>
            <a:ext cx="7067248" cy="5300436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8803" y="528326"/>
            <a:ext cx="9107194" cy="5122797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Numéro de diapositive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